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Lst>
  <p:sldSz cy="21945600" cx="33832800"/>
  <p:notesSz cx="6858000" cy="9144000"/>
  <p:embeddedFontLst>
    <p:embeddedFont>
      <p:font typeface="Open Sans"/>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96">
          <p15:clr>
            <a:srgbClr val="A4A3A4"/>
          </p15:clr>
        </p15:guide>
        <p15:guide id="2" pos="21016">
          <p15:clr>
            <a:srgbClr val="A4A3A4"/>
          </p15:clr>
        </p15:guide>
        <p15:guide id="3" orient="horz" pos="6912">
          <p15:clr>
            <a:srgbClr val="000000"/>
          </p15:clr>
        </p15:guide>
      </p15:sldGuideLst>
    </p:ext>
    <p:ext uri="http://customooxmlschemas.google.com/">
      <go:slidesCustomData xmlns:go="http://customooxmlschemas.google.com/" r:id="rId12" roundtripDataSignature="AMtx7mhdTtl7rwL0KfA5mRoOjlmx8Rz89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ulian Hernandez"/>
  <p:cmAuthor clrIdx="1" id="1" initials="" lastIdx="1" name="Travis Hammond I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6"/>
        <p:guide pos="21016"/>
        <p:guide pos="6912"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boldItalic.fntdata"/><Relationship Id="rId10" Type="http://schemas.openxmlformats.org/officeDocument/2006/relationships/font" Target="fonts/OpenSans-italic.fntdata"/><Relationship Id="rId12"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OpenSans-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20:11:32.080">
    <p:pos x="6461" y="10413"/>
    <p:text>Can we explain this image to people who ask what is happening, or is it distracting from concisely explaining object detection?</p:text>
    <p:extLst>
      <p:ext uri="{C676402C-5697-4E1C-873F-D02D1690AC5C}">
        <p15:threadingInfo timeZoneBias="0"/>
      </p:ext>
      <p:ext uri="http://customooxmlschemas.google.com/">
        <go:slidesCustomData xmlns:go="http://customooxmlschemas.google.com/" commentPostId="AAAAkIrwi-Y"/>
      </p:ext>
    </p:extLst>
  </p:cm>
  <p:cm authorId="1" idx="1" dt="2022-11-18T20:11:32.080">
    <p:pos x="6461" y="10413"/>
    <p:text>I think we can talk about it little bit</p:text>
    <p:extLst>
      <p:ext uri="{C676402C-5697-4E1C-873F-D02D1690AC5C}">
        <p15:threadingInfo timeZoneBias="0">
          <p15:parentCm authorId="0" idx="1"/>
        </p15:threadingInfo>
      </p:ext>
      <p:ext uri="http://customooxmlschemas.google.com/">
        <go:slidesCustomData xmlns:go="http://customooxmlschemas.google.com/" commentPostId="AAAAkIrwi-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049338" y="1143000"/>
            <a:ext cx="4759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049338" y="1143000"/>
            <a:ext cx="4759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Enable guides to view printable area. Half inch bleeds (vertical guidelines which denote extra print area for when the physical posters are made) are included on either side of the document. Make sure your content is not overlapping or extending past these guides, as any content outside this area will  be cut when the physical poster is made.</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537460" y="3591562"/>
            <a:ext cx="28757880" cy="76403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4229100" y="11526522"/>
            <a:ext cx="25374600" cy="529843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p:txBody>
      </p:sp>
      <p:sp>
        <p:nvSpPr>
          <p:cNvPr id="18" name="Google Shape;18;p3"/>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9954259" y="-1786254"/>
            <a:ext cx="13924282" cy="2918079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75" name="Google Shape;75;p12"/>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18560257" y="6819742"/>
            <a:ext cx="18597882" cy="72951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3758408" y="-264000"/>
            <a:ext cx="18597882" cy="214626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81" name="Google Shape;81;p13"/>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2326005" y="5842000"/>
            <a:ext cx="2918079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24" name="Google Shape;24;p4"/>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308386" y="5471167"/>
            <a:ext cx="29180790" cy="912875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2308386" y="14686287"/>
            <a:ext cx="29180790" cy="48005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sz="7680">
                <a:solidFill>
                  <a:schemeClr val="dk1"/>
                </a:solidFill>
              </a:defRPr>
            </a:lvl1pPr>
            <a:lvl2pPr indent="-228600" lvl="1" marL="914400" algn="l">
              <a:lnSpc>
                <a:spcPct val="90000"/>
              </a:lnSpc>
              <a:spcBef>
                <a:spcPts val="1600"/>
              </a:spcBef>
              <a:spcAft>
                <a:spcPts val="0"/>
              </a:spcAft>
              <a:buClr>
                <a:srgbClr val="888888"/>
              </a:buClr>
              <a:buSzPts val="6400"/>
              <a:buNone/>
              <a:defRPr sz="6400">
                <a:solidFill>
                  <a:srgbClr val="888888"/>
                </a:solidFill>
              </a:defRPr>
            </a:lvl2pPr>
            <a:lvl3pPr indent="-228600" lvl="2" marL="1371600" algn="l">
              <a:lnSpc>
                <a:spcPct val="90000"/>
              </a:lnSpc>
              <a:spcBef>
                <a:spcPts val="1600"/>
              </a:spcBef>
              <a:spcAft>
                <a:spcPts val="0"/>
              </a:spcAft>
              <a:buClr>
                <a:srgbClr val="888888"/>
              </a:buClr>
              <a:buSzPts val="5760"/>
              <a:buNone/>
              <a:defRPr sz="5760">
                <a:solidFill>
                  <a:srgbClr val="888888"/>
                </a:solidFill>
              </a:defRPr>
            </a:lvl3pPr>
            <a:lvl4pPr indent="-228600" lvl="3" marL="1828800" algn="l">
              <a:lnSpc>
                <a:spcPct val="90000"/>
              </a:lnSpc>
              <a:spcBef>
                <a:spcPts val="1600"/>
              </a:spcBef>
              <a:spcAft>
                <a:spcPts val="0"/>
              </a:spcAft>
              <a:buClr>
                <a:srgbClr val="888888"/>
              </a:buClr>
              <a:buSzPts val="5120"/>
              <a:buNone/>
              <a:defRPr sz="5120">
                <a:solidFill>
                  <a:srgbClr val="888888"/>
                </a:solidFill>
              </a:defRPr>
            </a:lvl4pPr>
            <a:lvl5pPr indent="-228600" lvl="4" marL="2286000" algn="l">
              <a:lnSpc>
                <a:spcPct val="90000"/>
              </a:lnSpc>
              <a:spcBef>
                <a:spcPts val="1600"/>
              </a:spcBef>
              <a:spcAft>
                <a:spcPts val="0"/>
              </a:spcAft>
              <a:buClr>
                <a:srgbClr val="888888"/>
              </a:buClr>
              <a:buSzPts val="5120"/>
              <a:buNone/>
              <a:defRPr sz="5120">
                <a:solidFill>
                  <a:srgbClr val="888888"/>
                </a:solidFill>
              </a:defRPr>
            </a:lvl5pPr>
            <a:lvl6pPr indent="-228600" lvl="5" marL="2743200" algn="l">
              <a:lnSpc>
                <a:spcPct val="90000"/>
              </a:lnSpc>
              <a:spcBef>
                <a:spcPts val="1600"/>
              </a:spcBef>
              <a:spcAft>
                <a:spcPts val="0"/>
              </a:spcAft>
              <a:buClr>
                <a:srgbClr val="888888"/>
              </a:buClr>
              <a:buSzPts val="5120"/>
              <a:buNone/>
              <a:defRPr sz="5120">
                <a:solidFill>
                  <a:srgbClr val="888888"/>
                </a:solidFill>
              </a:defRPr>
            </a:lvl6pPr>
            <a:lvl7pPr indent="-228600" lvl="6" marL="3200400" algn="l">
              <a:lnSpc>
                <a:spcPct val="90000"/>
              </a:lnSpc>
              <a:spcBef>
                <a:spcPts val="1600"/>
              </a:spcBef>
              <a:spcAft>
                <a:spcPts val="0"/>
              </a:spcAft>
              <a:buClr>
                <a:srgbClr val="888888"/>
              </a:buClr>
              <a:buSzPts val="5120"/>
              <a:buNone/>
              <a:defRPr sz="5120">
                <a:solidFill>
                  <a:srgbClr val="888888"/>
                </a:solidFill>
              </a:defRPr>
            </a:lvl7pPr>
            <a:lvl8pPr indent="-228600" lvl="7" marL="3657600" algn="l">
              <a:lnSpc>
                <a:spcPct val="90000"/>
              </a:lnSpc>
              <a:spcBef>
                <a:spcPts val="1600"/>
              </a:spcBef>
              <a:spcAft>
                <a:spcPts val="0"/>
              </a:spcAft>
              <a:buClr>
                <a:srgbClr val="888888"/>
              </a:buClr>
              <a:buSzPts val="5120"/>
              <a:buNone/>
              <a:defRPr sz="5120">
                <a:solidFill>
                  <a:srgbClr val="888888"/>
                </a:solidFill>
              </a:defRPr>
            </a:lvl8pPr>
            <a:lvl9pPr indent="-228600" lvl="8" marL="4114800" algn="l">
              <a:lnSpc>
                <a:spcPct val="90000"/>
              </a:lnSpc>
              <a:spcBef>
                <a:spcPts val="1600"/>
              </a:spcBef>
              <a:spcAft>
                <a:spcPts val="0"/>
              </a:spcAft>
              <a:buClr>
                <a:srgbClr val="888888"/>
              </a:buClr>
              <a:buSzPts val="5120"/>
              <a:buNone/>
              <a:defRPr sz="5120">
                <a:solidFill>
                  <a:srgbClr val="888888"/>
                </a:solidFill>
              </a:defRPr>
            </a:lvl9pPr>
          </a:lstStyle>
          <a:p/>
        </p:txBody>
      </p:sp>
      <p:sp>
        <p:nvSpPr>
          <p:cNvPr id="30" name="Google Shape;30;p5"/>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326005" y="5842000"/>
            <a:ext cx="1437894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6" name="Google Shape;36;p6"/>
          <p:cNvSpPr txBox="1"/>
          <p:nvPr>
            <p:ph idx="2" type="body"/>
          </p:nvPr>
        </p:nvSpPr>
        <p:spPr>
          <a:xfrm>
            <a:off x="17127855" y="5842000"/>
            <a:ext cx="1437894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7" name="Google Shape;37;p6"/>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330412"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330415" y="5379722"/>
            <a:ext cx="14312858"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3" name="Google Shape;43;p7"/>
          <p:cNvSpPr txBox="1"/>
          <p:nvPr>
            <p:ph idx="2" type="body"/>
          </p:nvPr>
        </p:nvSpPr>
        <p:spPr>
          <a:xfrm>
            <a:off x="2330415" y="8016240"/>
            <a:ext cx="14312858"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4" name="Google Shape;44;p7"/>
          <p:cNvSpPr txBox="1"/>
          <p:nvPr>
            <p:ph idx="3" type="body"/>
          </p:nvPr>
        </p:nvSpPr>
        <p:spPr>
          <a:xfrm>
            <a:off x="17127857" y="5379722"/>
            <a:ext cx="14383347"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5" name="Google Shape;45;p7"/>
          <p:cNvSpPr txBox="1"/>
          <p:nvPr>
            <p:ph idx="4" type="body"/>
          </p:nvPr>
        </p:nvSpPr>
        <p:spPr>
          <a:xfrm>
            <a:off x="17127857" y="8016240"/>
            <a:ext cx="14383347"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6" name="Google Shape;46;p7"/>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2330412" y="1463040"/>
            <a:ext cx="10911959"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4383347" y="3159765"/>
            <a:ext cx="17127855" cy="15595600"/>
          </a:xfrm>
          <a:prstGeom prst="rect">
            <a:avLst/>
          </a:prstGeom>
          <a:noFill/>
          <a:ln>
            <a:noFill/>
          </a:ln>
        </p:spPr>
        <p:txBody>
          <a:bodyPr anchorCtr="0" anchor="t" bIns="45700" lIns="91425" spcFirstLastPara="1" rIns="91425" wrap="square" tIns="45700">
            <a:normAutofit/>
          </a:bodyPr>
          <a:lstStyle>
            <a:lvl1pPr indent="-878839" lvl="0" marL="457200" algn="l">
              <a:lnSpc>
                <a:spcPct val="90000"/>
              </a:lnSpc>
              <a:spcBef>
                <a:spcPts val="3200"/>
              </a:spcBef>
              <a:spcAft>
                <a:spcPts val="0"/>
              </a:spcAft>
              <a:buClr>
                <a:schemeClr val="dk1"/>
              </a:buClr>
              <a:buSzPts val="10240"/>
              <a:buChar char="•"/>
              <a:defRPr sz="10240"/>
            </a:lvl1pPr>
            <a:lvl2pPr indent="-797560" lvl="1" marL="914400" algn="l">
              <a:lnSpc>
                <a:spcPct val="90000"/>
              </a:lnSpc>
              <a:spcBef>
                <a:spcPts val="1600"/>
              </a:spcBef>
              <a:spcAft>
                <a:spcPts val="0"/>
              </a:spcAft>
              <a:buClr>
                <a:schemeClr val="dk1"/>
              </a:buClr>
              <a:buSzPts val="8960"/>
              <a:buChar char="•"/>
              <a:defRPr sz="8960"/>
            </a:lvl2pPr>
            <a:lvl3pPr indent="-716280" lvl="2" marL="1371600" algn="l">
              <a:lnSpc>
                <a:spcPct val="90000"/>
              </a:lnSpc>
              <a:spcBef>
                <a:spcPts val="1600"/>
              </a:spcBef>
              <a:spcAft>
                <a:spcPts val="0"/>
              </a:spcAft>
              <a:buClr>
                <a:schemeClr val="dk1"/>
              </a:buClr>
              <a:buSzPts val="7680"/>
              <a:buChar char="•"/>
              <a:defRPr sz="7680"/>
            </a:lvl3pPr>
            <a:lvl4pPr indent="-635000" lvl="3" marL="1828800" algn="l">
              <a:lnSpc>
                <a:spcPct val="90000"/>
              </a:lnSpc>
              <a:spcBef>
                <a:spcPts val="1600"/>
              </a:spcBef>
              <a:spcAft>
                <a:spcPts val="0"/>
              </a:spcAft>
              <a:buClr>
                <a:schemeClr val="dk1"/>
              </a:buClr>
              <a:buSzPts val="6400"/>
              <a:buChar char="•"/>
              <a:defRPr sz="6400"/>
            </a:lvl4pPr>
            <a:lvl5pPr indent="-635000" lvl="4" marL="2286000" algn="l">
              <a:lnSpc>
                <a:spcPct val="90000"/>
              </a:lnSpc>
              <a:spcBef>
                <a:spcPts val="1600"/>
              </a:spcBef>
              <a:spcAft>
                <a:spcPts val="0"/>
              </a:spcAft>
              <a:buClr>
                <a:schemeClr val="dk1"/>
              </a:buClr>
              <a:buSzPts val="6400"/>
              <a:buChar char="•"/>
              <a:defRPr sz="6400"/>
            </a:lvl5pPr>
            <a:lvl6pPr indent="-635000" lvl="5" marL="2743200" algn="l">
              <a:lnSpc>
                <a:spcPct val="90000"/>
              </a:lnSpc>
              <a:spcBef>
                <a:spcPts val="1600"/>
              </a:spcBef>
              <a:spcAft>
                <a:spcPts val="0"/>
              </a:spcAft>
              <a:buClr>
                <a:schemeClr val="dk1"/>
              </a:buClr>
              <a:buSzPts val="6400"/>
              <a:buChar char="•"/>
              <a:defRPr sz="6400"/>
            </a:lvl6pPr>
            <a:lvl7pPr indent="-635000" lvl="6" marL="3200400" algn="l">
              <a:lnSpc>
                <a:spcPct val="90000"/>
              </a:lnSpc>
              <a:spcBef>
                <a:spcPts val="1600"/>
              </a:spcBef>
              <a:spcAft>
                <a:spcPts val="0"/>
              </a:spcAft>
              <a:buClr>
                <a:schemeClr val="dk1"/>
              </a:buClr>
              <a:buSzPts val="6400"/>
              <a:buChar char="•"/>
              <a:defRPr sz="6400"/>
            </a:lvl7pPr>
            <a:lvl8pPr indent="-635000" lvl="7" marL="3657600" algn="l">
              <a:lnSpc>
                <a:spcPct val="90000"/>
              </a:lnSpc>
              <a:spcBef>
                <a:spcPts val="1600"/>
              </a:spcBef>
              <a:spcAft>
                <a:spcPts val="0"/>
              </a:spcAft>
              <a:buClr>
                <a:schemeClr val="dk1"/>
              </a:buClr>
              <a:buSzPts val="6400"/>
              <a:buChar char="•"/>
              <a:defRPr sz="6400"/>
            </a:lvl8pPr>
            <a:lvl9pPr indent="-635000" lvl="8" marL="4114800" algn="l">
              <a:lnSpc>
                <a:spcPct val="90000"/>
              </a:lnSpc>
              <a:spcBef>
                <a:spcPts val="1600"/>
              </a:spcBef>
              <a:spcAft>
                <a:spcPts val="0"/>
              </a:spcAft>
              <a:buClr>
                <a:schemeClr val="dk1"/>
              </a:buClr>
              <a:buSzPts val="6400"/>
              <a:buChar char="•"/>
              <a:defRPr sz="6400"/>
            </a:lvl9pPr>
          </a:lstStyle>
          <a:p/>
        </p:txBody>
      </p:sp>
      <p:sp>
        <p:nvSpPr>
          <p:cNvPr id="61" name="Google Shape;61;p10"/>
          <p:cNvSpPr txBox="1"/>
          <p:nvPr>
            <p:ph idx="2" type="body"/>
          </p:nvPr>
        </p:nvSpPr>
        <p:spPr>
          <a:xfrm>
            <a:off x="2330412" y="6583680"/>
            <a:ext cx="10911959"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2" name="Google Shape;62;p10"/>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330412" y="1463040"/>
            <a:ext cx="10911959"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14383347" y="3159765"/>
            <a:ext cx="17127855" cy="15595600"/>
          </a:xfrm>
          <a:prstGeom prst="rect">
            <a:avLst/>
          </a:prstGeom>
          <a:noFill/>
          <a:ln>
            <a:noFill/>
          </a:ln>
        </p:spPr>
      </p:sp>
      <p:sp>
        <p:nvSpPr>
          <p:cNvPr id="68" name="Google Shape;68;p11"/>
          <p:cNvSpPr txBox="1"/>
          <p:nvPr>
            <p:ph idx="1" type="body"/>
          </p:nvPr>
        </p:nvSpPr>
        <p:spPr>
          <a:xfrm>
            <a:off x="2330412" y="6583680"/>
            <a:ext cx="10911959"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9" name="Google Shape;69;p11"/>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326005" y="1168405"/>
            <a:ext cx="29180790" cy="42418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4080"/>
              <a:buFont typeface="Calibri"/>
              <a:buNone/>
              <a:defRPr b="0" i="0" sz="1408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2326005" y="5842000"/>
            <a:ext cx="29180790" cy="13924282"/>
          </a:xfrm>
          <a:prstGeom prst="rect">
            <a:avLst/>
          </a:prstGeom>
          <a:noFill/>
          <a:ln>
            <a:noFill/>
          </a:ln>
        </p:spPr>
        <p:txBody>
          <a:bodyPr anchorCtr="0" anchor="t" bIns="45700" lIns="91425" spcFirstLastPara="1" rIns="91425" wrap="square" tIns="45700">
            <a:normAutofit/>
          </a:bodyPr>
          <a:lstStyle>
            <a:lvl1pPr indent="-797560" lvl="0" marL="457200" marR="0" rtl="0" algn="l">
              <a:lnSpc>
                <a:spcPct val="90000"/>
              </a:lnSpc>
              <a:spcBef>
                <a:spcPts val="3200"/>
              </a:spcBef>
              <a:spcAft>
                <a:spcPts val="0"/>
              </a:spcAft>
              <a:buClr>
                <a:schemeClr val="dk1"/>
              </a:buClr>
              <a:buSzPts val="8960"/>
              <a:buFont typeface="Arial"/>
              <a:buChar char="•"/>
              <a:defRPr b="0" i="0" sz="8960" u="none" cap="none" strike="noStrike">
                <a:solidFill>
                  <a:schemeClr val="dk1"/>
                </a:solidFill>
                <a:latin typeface="Calibri"/>
                <a:ea typeface="Calibri"/>
                <a:cs typeface="Calibri"/>
                <a:sym typeface="Calibri"/>
              </a:defRPr>
            </a:lvl1pPr>
            <a:lvl2pPr indent="-716280" lvl="1" marL="914400" marR="0" rtl="0" algn="l">
              <a:lnSpc>
                <a:spcPct val="90000"/>
              </a:lnSpc>
              <a:spcBef>
                <a:spcPts val="1600"/>
              </a:spcBef>
              <a:spcAft>
                <a:spcPts val="0"/>
              </a:spcAft>
              <a:buClr>
                <a:schemeClr val="dk1"/>
              </a:buClr>
              <a:buSzPts val="7680"/>
              <a:buFont typeface="Arial"/>
              <a:buChar char="•"/>
              <a:defRPr b="0" i="0" sz="7680" u="none" cap="none" strike="noStrike">
                <a:solidFill>
                  <a:schemeClr val="dk1"/>
                </a:solidFill>
                <a:latin typeface="Calibri"/>
                <a:ea typeface="Calibri"/>
                <a:cs typeface="Calibri"/>
                <a:sym typeface="Calibri"/>
              </a:defRPr>
            </a:lvl2pPr>
            <a:lvl3pPr indent="-635000" lvl="2" marL="1371600" marR="0" rtl="0" algn="l">
              <a:lnSpc>
                <a:spcPct val="90000"/>
              </a:lnSpc>
              <a:spcBef>
                <a:spcPts val="16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4360" lvl="3" marL="1828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4pPr>
            <a:lvl5pPr indent="-594360" lvl="4" marL="22860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5pPr>
            <a:lvl6pPr indent="-594360" lvl="5" marL="27432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6pPr>
            <a:lvl7pPr indent="-594360" lvl="6" marL="32004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7pPr>
            <a:lvl8pPr indent="-594360" lvl="7" marL="36576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8pPr>
            <a:lvl9pPr indent="-594359" lvl="8" marL="4114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2326005" y="20340325"/>
            <a:ext cx="7612380" cy="1168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1207115" y="20340325"/>
            <a:ext cx="11418570" cy="1168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4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3894415" y="20340325"/>
            <a:ext cx="7612380" cy="1168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3840" u="none" cap="none" strike="noStrike">
                <a:solidFill>
                  <a:srgbClr val="888888"/>
                </a:solidFill>
                <a:latin typeface="Calibri"/>
                <a:ea typeface="Calibri"/>
                <a:cs typeface="Calibri"/>
                <a:sym typeface="Calibri"/>
              </a:defRPr>
            </a:lvl1pPr>
            <a:lvl2pPr indent="0" lvl="1" marL="0" marR="0" rtl="0" algn="r">
              <a:spcBef>
                <a:spcPts val="0"/>
              </a:spcBef>
              <a:buNone/>
              <a:defRPr b="0" i="0" sz="3840" u="none" cap="none" strike="noStrike">
                <a:solidFill>
                  <a:srgbClr val="888888"/>
                </a:solidFill>
                <a:latin typeface="Calibri"/>
                <a:ea typeface="Calibri"/>
                <a:cs typeface="Calibri"/>
                <a:sym typeface="Calibri"/>
              </a:defRPr>
            </a:lvl2pPr>
            <a:lvl3pPr indent="0" lvl="2" marL="0" marR="0" rtl="0" algn="r">
              <a:spcBef>
                <a:spcPts val="0"/>
              </a:spcBef>
              <a:buNone/>
              <a:defRPr b="0" i="0" sz="3840" u="none" cap="none" strike="noStrike">
                <a:solidFill>
                  <a:srgbClr val="888888"/>
                </a:solidFill>
                <a:latin typeface="Calibri"/>
                <a:ea typeface="Calibri"/>
                <a:cs typeface="Calibri"/>
                <a:sym typeface="Calibri"/>
              </a:defRPr>
            </a:lvl3pPr>
            <a:lvl4pPr indent="0" lvl="3" marL="0" marR="0" rtl="0" algn="r">
              <a:spcBef>
                <a:spcPts val="0"/>
              </a:spcBef>
              <a:buNone/>
              <a:defRPr b="0" i="0" sz="3840" u="none" cap="none" strike="noStrike">
                <a:solidFill>
                  <a:srgbClr val="888888"/>
                </a:solidFill>
                <a:latin typeface="Calibri"/>
                <a:ea typeface="Calibri"/>
                <a:cs typeface="Calibri"/>
                <a:sym typeface="Calibri"/>
              </a:defRPr>
            </a:lvl4pPr>
            <a:lvl5pPr indent="0" lvl="4" marL="0" marR="0" rtl="0" algn="r">
              <a:spcBef>
                <a:spcPts val="0"/>
              </a:spcBef>
              <a:buNone/>
              <a:defRPr b="0" i="0" sz="3840" u="none" cap="none" strike="noStrike">
                <a:solidFill>
                  <a:srgbClr val="888888"/>
                </a:solidFill>
                <a:latin typeface="Calibri"/>
                <a:ea typeface="Calibri"/>
                <a:cs typeface="Calibri"/>
                <a:sym typeface="Calibri"/>
              </a:defRPr>
            </a:lvl5pPr>
            <a:lvl6pPr indent="0" lvl="5" marL="0" marR="0" rtl="0" algn="r">
              <a:spcBef>
                <a:spcPts val="0"/>
              </a:spcBef>
              <a:buNone/>
              <a:defRPr b="0" i="0" sz="3840" u="none" cap="none" strike="noStrike">
                <a:solidFill>
                  <a:srgbClr val="888888"/>
                </a:solidFill>
                <a:latin typeface="Calibri"/>
                <a:ea typeface="Calibri"/>
                <a:cs typeface="Calibri"/>
                <a:sym typeface="Calibri"/>
              </a:defRPr>
            </a:lvl6pPr>
            <a:lvl7pPr indent="0" lvl="6" marL="0" marR="0" rtl="0" algn="r">
              <a:spcBef>
                <a:spcPts val="0"/>
              </a:spcBef>
              <a:buNone/>
              <a:defRPr b="0" i="0" sz="3840" u="none" cap="none" strike="noStrike">
                <a:solidFill>
                  <a:srgbClr val="888888"/>
                </a:solidFill>
                <a:latin typeface="Calibri"/>
                <a:ea typeface="Calibri"/>
                <a:cs typeface="Calibri"/>
                <a:sym typeface="Calibri"/>
              </a:defRPr>
            </a:lvl7pPr>
            <a:lvl8pPr indent="0" lvl="7" marL="0" marR="0" rtl="0" algn="r">
              <a:spcBef>
                <a:spcPts val="0"/>
              </a:spcBef>
              <a:buNone/>
              <a:defRPr b="0" i="0" sz="3840" u="none" cap="none" strike="noStrike">
                <a:solidFill>
                  <a:srgbClr val="888888"/>
                </a:solidFill>
                <a:latin typeface="Calibri"/>
                <a:ea typeface="Calibri"/>
                <a:cs typeface="Calibri"/>
                <a:sym typeface="Calibri"/>
              </a:defRPr>
            </a:lvl8pPr>
            <a:lvl9pPr indent="0" lvl="8" marL="0" marR="0" rtl="0" algn="r">
              <a:spcBef>
                <a:spcPts val="0"/>
              </a:spcBef>
              <a:buNone/>
              <a:defRPr b="0" i="0" sz="384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jpg"/><Relationship Id="rId13" Type="http://schemas.openxmlformats.org/officeDocument/2006/relationships/image" Target="../media/image5.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2.png"/><Relationship Id="rId9" Type="http://schemas.openxmlformats.org/officeDocument/2006/relationships/image" Target="../media/image10.jpg"/><Relationship Id="rId15" Type="http://schemas.openxmlformats.org/officeDocument/2006/relationships/image" Target="../media/image11.jpg"/><Relationship Id="rId1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88" name="Shape 88"/>
        <p:cNvGrpSpPr/>
        <p:nvPr/>
      </p:nvGrpSpPr>
      <p:grpSpPr>
        <a:xfrm>
          <a:off x="0" y="0"/>
          <a:ext cx="0" cy="0"/>
          <a:chOff x="0" y="0"/>
          <a:chExt cx="0" cy="0"/>
        </a:xfrm>
      </p:grpSpPr>
      <p:sp>
        <p:nvSpPr>
          <p:cNvPr id="89" name="Google Shape;89;p1"/>
          <p:cNvSpPr txBox="1"/>
          <p:nvPr/>
        </p:nvSpPr>
        <p:spPr>
          <a:xfrm>
            <a:off x="5388475" y="5029325"/>
            <a:ext cx="22886400" cy="3441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608" u="none" cap="none" strike="noStrike">
                <a:solidFill>
                  <a:schemeClr val="dk1"/>
                </a:solidFill>
                <a:latin typeface="Calibri"/>
                <a:ea typeface="Calibri"/>
                <a:cs typeface="Calibri"/>
                <a:sym typeface="Calibri"/>
              </a:rPr>
              <a:t>PROBLEM STATEMENT</a:t>
            </a:r>
            <a:endParaRPr/>
          </a:p>
          <a:p>
            <a:pPr indent="0" lvl="0" marL="0" rtl="0" algn="ctr">
              <a:spcBef>
                <a:spcPts val="0"/>
              </a:spcBef>
              <a:spcAft>
                <a:spcPts val="0"/>
              </a:spcAft>
              <a:buClr>
                <a:schemeClr val="dk1"/>
              </a:buClr>
              <a:buSzPts val="1100"/>
              <a:buFont typeface="Arial"/>
              <a:buNone/>
            </a:pPr>
            <a:r>
              <a:rPr lang="en-US" sz="2450">
                <a:solidFill>
                  <a:schemeClr val="dk1"/>
                </a:solidFill>
                <a:latin typeface="Open Sans"/>
                <a:ea typeface="Open Sans"/>
                <a:cs typeface="Open Sans"/>
                <a:sym typeface="Open Sans"/>
              </a:rPr>
              <a:t>Over the past decade, global municipal solid waste (MSW) has nearly doubled, and continues to increase. In 2002 we produced 0.68 billion tonnes of MSW, which is expected to increase to 2.2 billion by 2025, tripling in approximately 20 years. Post-consumer waste also accounts for 1,460 mtCO2e of our collective greenhouse gas (GHG) emissions</a:t>
            </a:r>
            <a:r>
              <a:rPr lang="en-US" sz="2450">
                <a:solidFill>
                  <a:schemeClr val="dk1"/>
                </a:solidFill>
                <a:latin typeface="Open Sans"/>
                <a:ea typeface="Open Sans"/>
                <a:cs typeface="Open Sans"/>
                <a:sym typeface="Open Sans"/>
              </a:rPr>
              <a:t>. </a:t>
            </a:r>
            <a:r>
              <a:rPr lang="en-US" sz="2450">
                <a:solidFill>
                  <a:schemeClr val="dk1"/>
                </a:solidFill>
                <a:latin typeface="Open Sans"/>
                <a:ea typeface="Open Sans"/>
                <a:cs typeface="Open Sans"/>
                <a:sym typeface="Open Sans"/>
              </a:rPr>
              <a:t>The most important way to reduce consumer greenhouse gas emissions is to educate consumers on the best reduction and sorting practices. To help Californians separate recyclables properly and now organic materials, we will use a neural network based program to give proper disposal advice. We expect the precision of our program  to be better than current Californian sorting rates [CalEPA]. We can also deploy this technology in trash cans to provide suggestions to the user, or to measure waterway plastic reduction efforts. Our goal is to use neural networks to develop a trash sorting program that is more accurate than humans and that can help reduce improper disposal at the local level.</a:t>
            </a:r>
            <a:endParaRPr sz="2450">
              <a:solidFill>
                <a:schemeClr val="dk1"/>
              </a:solidFill>
              <a:latin typeface="Open Sans"/>
              <a:ea typeface="Open Sans"/>
              <a:cs typeface="Open Sans"/>
              <a:sym typeface="Open Sans"/>
            </a:endParaRPr>
          </a:p>
        </p:txBody>
      </p:sp>
      <p:sp>
        <p:nvSpPr>
          <p:cNvPr id="90" name="Google Shape;90;p1"/>
          <p:cNvSpPr/>
          <p:nvPr/>
        </p:nvSpPr>
        <p:spPr>
          <a:xfrm>
            <a:off x="24032075" y="9021274"/>
            <a:ext cx="8211900" cy="114903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1" name="Google Shape;91;p1"/>
          <p:cNvSpPr/>
          <p:nvPr/>
        </p:nvSpPr>
        <p:spPr>
          <a:xfrm>
            <a:off x="9428834" y="9025528"/>
            <a:ext cx="14483400" cy="114861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2" name="Google Shape;92;p1"/>
          <p:cNvSpPr/>
          <p:nvPr/>
        </p:nvSpPr>
        <p:spPr>
          <a:xfrm>
            <a:off x="1586351" y="9025528"/>
            <a:ext cx="7722600" cy="11486100"/>
          </a:xfrm>
          <a:prstGeom prst="rect">
            <a:avLst/>
          </a:prstGeom>
          <a:noFill/>
          <a:ln cap="flat" cmpd="sng" w="63500">
            <a:solidFill>
              <a:srgbClr val="C4B5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28">
              <a:solidFill>
                <a:schemeClr val="lt1"/>
              </a:solidFill>
              <a:latin typeface="Calibri"/>
              <a:ea typeface="Calibri"/>
              <a:cs typeface="Calibri"/>
              <a:sym typeface="Calibri"/>
            </a:endParaRPr>
          </a:p>
        </p:txBody>
      </p:sp>
      <p:sp>
        <p:nvSpPr>
          <p:cNvPr id="93" name="Google Shape;93;p1"/>
          <p:cNvSpPr/>
          <p:nvPr/>
        </p:nvSpPr>
        <p:spPr>
          <a:xfrm>
            <a:off x="1554450" y="348774"/>
            <a:ext cx="30723900" cy="2875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48">
                <a:solidFill>
                  <a:schemeClr val="lt1"/>
                </a:solidFill>
                <a:latin typeface="Open Sans"/>
                <a:ea typeface="Open Sans"/>
                <a:cs typeface="Open Sans"/>
                <a:sym typeface="Open Sans"/>
              </a:rPr>
              <a:t>Automatically </a:t>
            </a:r>
            <a:r>
              <a:rPr b="1" lang="en-US" sz="6048">
                <a:solidFill>
                  <a:schemeClr val="lt1"/>
                </a:solidFill>
                <a:latin typeface="Open Sans"/>
                <a:ea typeface="Open Sans"/>
                <a:cs typeface="Open Sans"/>
                <a:sym typeface="Open Sans"/>
              </a:rPr>
              <a:t>Classifying Waste to Different Trash Bins with Machine Learning</a:t>
            </a:r>
            <a:endParaRPr/>
          </a:p>
          <a:p>
            <a:pPr indent="0" lvl="0" marL="0" marR="0" rtl="0" algn="ctr">
              <a:spcBef>
                <a:spcPts val="0"/>
              </a:spcBef>
              <a:spcAft>
                <a:spcPts val="0"/>
              </a:spcAft>
              <a:buNone/>
            </a:pPr>
            <a:r>
              <a:rPr b="1" lang="en-US" sz="3456">
                <a:solidFill>
                  <a:schemeClr val="lt1"/>
                </a:solidFill>
                <a:latin typeface="Calibri"/>
                <a:ea typeface="Calibri"/>
                <a:cs typeface="Calibri"/>
                <a:sym typeface="Calibri"/>
              </a:rPr>
              <a:t>Bryan Burch, Christopher Allen, Daniel Smagly, Jeffrey de Jesus, Julian Hernandez, Kenta Miyahara, Santiago Bermudez, Travis </a:t>
            </a:r>
            <a:r>
              <a:rPr b="1" lang="en-US" sz="3456">
                <a:solidFill>
                  <a:schemeClr val="lt1"/>
                </a:solidFill>
                <a:latin typeface="Calibri"/>
                <a:ea typeface="Calibri"/>
                <a:cs typeface="Calibri"/>
                <a:sym typeface="Calibri"/>
              </a:rPr>
              <a:t>Hammond</a:t>
            </a:r>
            <a:r>
              <a:rPr b="1" lang="en-US" sz="3456">
                <a:solidFill>
                  <a:schemeClr val="lt1"/>
                </a:solidFill>
                <a:latin typeface="Calibri"/>
                <a:ea typeface="Calibri"/>
                <a:cs typeface="Calibri"/>
                <a:sym typeface="Calibri"/>
              </a:rPr>
              <a:t>, Ahmed Salem, Ph.D </a:t>
            </a:r>
            <a:endParaRPr/>
          </a:p>
          <a:p>
            <a:pPr indent="0" lvl="0" marL="0" marR="0" rtl="0" algn="l">
              <a:spcBef>
                <a:spcPts val="0"/>
              </a:spcBef>
              <a:spcAft>
                <a:spcPts val="0"/>
              </a:spcAft>
              <a:buNone/>
            </a:pPr>
            <a:r>
              <a:t/>
            </a:r>
            <a:endParaRPr sz="3456">
              <a:solidFill>
                <a:schemeClr val="lt1"/>
              </a:solidFill>
              <a:latin typeface="Calibri"/>
              <a:ea typeface="Calibri"/>
              <a:cs typeface="Calibri"/>
              <a:sym typeface="Calibri"/>
            </a:endParaRPr>
          </a:p>
        </p:txBody>
      </p:sp>
      <p:sp>
        <p:nvSpPr>
          <p:cNvPr id="94" name="Google Shape;94;p1"/>
          <p:cNvSpPr txBox="1"/>
          <p:nvPr/>
        </p:nvSpPr>
        <p:spPr>
          <a:xfrm>
            <a:off x="1586350" y="10223776"/>
            <a:ext cx="7722600" cy="591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Previous Research</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Explored using Mask RCNN for object segmentation of trash in the wild to count how much trash is in different locations from images</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Technologies We are Using</a:t>
            </a:r>
            <a:endParaRPr b="1" sz="2700">
              <a:solidFill>
                <a:schemeClr val="dk1"/>
              </a:solidFill>
              <a:latin typeface="Open Sans"/>
              <a:ea typeface="Open Sans"/>
              <a:cs typeface="Open Sans"/>
              <a:sym typeface="Open Sans"/>
            </a:endParaRPr>
          </a:p>
          <a:p>
            <a:pPr indent="-400050" lvl="0" marL="45720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Flask</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Rest API</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SQLite</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TensorFlow/Keras (Neural Networks)</a:t>
            </a:r>
            <a:endParaRPr sz="2700">
              <a:solidFill>
                <a:schemeClr val="dk1"/>
              </a:solidFill>
              <a:latin typeface="Open Sans"/>
              <a:ea typeface="Open Sans"/>
              <a:cs typeface="Open Sans"/>
              <a:sym typeface="Open Sans"/>
            </a:endParaRPr>
          </a:p>
          <a:p>
            <a:pPr indent="-400050" lvl="1" marL="9144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Single Shot Detector Architecture</a:t>
            </a:r>
            <a:endParaRPr sz="2700">
              <a:solidFill>
                <a:schemeClr val="dk1"/>
              </a:solidFill>
              <a:latin typeface="Open Sans"/>
              <a:ea typeface="Open Sans"/>
              <a:cs typeface="Open Sans"/>
              <a:sym typeface="Open Sans"/>
            </a:endParaRPr>
          </a:p>
          <a:p>
            <a:pPr indent="-400050" lvl="2" marL="13716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Convolution Layers</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Jupyter Notebooks</a:t>
            </a:r>
            <a:endParaRPr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Python</a:t>
            </a:r>
            <a:endParaRPr sz="2700">
              <a:solidFill>
                <a:schemeClr val="dk1"/>
              </a:solidFill>
              <a:latin typeface="Open Sans"/>
              <a:ea typeface="Open Sans"/>
              <a:cs typeface="Open Sans"/>
              <a:sym typeface="Open Sans"/>
            </a:endParaRPr>
          </a:p>
        </p:txBody>
      </p:sp>
      <p:sp>
        <p:nvSpPr>
          <p:cNvPr id="95" name="Google Shape;95;p1"/>
          <p:cNvSpPr/>
          <p:nvPr/>
        </p:nvSpPr>
        <p:spPr>
          <a:xfrm>
            <a:off x="1582715" y="9426010"/>
            <a:ext cx="7722600" cy="79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BACKGROUND</a:t>
            </a:r>
            <a:endParaRPr/>
          </a:p>
        </p:txBody>
      </p:sp>
      <p:sp>
        <p:nvSpPr>
          <p:cNvPr id="96" name="Google Shape;96;p1"/>
          <p:cNvSpPr txBox="1"/>
          <p:nvPr/>
        </p:nvSpPr>
        <p:spPr>
          <a:xfrm>
            <a:off x="11060363" y="15849750"/>
            <a:ext cx="112203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2: Neural Network Single Shot Detector Architecture</a:t>
            </a:r>
            <a:endParaRPr/>
          </a:p>
        </p:txBody>
      </p:sp>
      <p:sp>
        <p:nvSpPr>
          <p:cNvPr id="97" name="Google Shape;97;p1"/>
          <p:cNvSpPr txBox="1"/>
          <p:nvPr/>
        </p:nvSpPr>
        <p:spPr>
          <a:xfrm>
            <a:off x="10110549" y="9823300"/>
            <a:ext cx="6779100" cy="549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Front-End App</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Designed with simplicity and ease of use in mind, the user interface is a lightweight terminal application </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Backend</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Designed to be overly general to handle model needs and database needs following the REST API standards</a:t>
            </a:r>
            <a:endParaRPr sz="2700">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700">
                <a:solidFill>
                  <a:schemeClr val="dk1"/>
                </a:solidFill>
                <a:latin typeface="Open Sans"/>
                <a:ea typeface="Open Sans"/>
                <a:cs typeface="Open Sans"/>
                <a:sym typeface="Open Sans"/>
              </a:rPr>
              <a:t>Model</a:t>
            </a:r>
            <a:endParaRPr b="1" sz="2700">
              <a:solidFill>
                <a:schemeClr val="dk1"/>
              </a:solidFill>
              <a:latin typeface="Open Sans"/>
              <a:ea typeface="Open Sans"/>
              <a:cs typeface="Open Sans"/>
              <a:sym typeface="Open Sans"/>
            </a:endParaRPr>
          </a:p>
          <a:p>
            <a:pPr indent="-400050" lvl="0" marL="457200" marR="0" rtl="0" algn="l">
              <a:spcBef>
                <a:spcPts val="0"/>
              </a:spcBef>
              <a:spcAft>
                <a:spcPts val="0"/>
              </a:spcAft>
              <a:buClr>
                <a:schemeClr val="dk1"/>
              </a:buClr>
              <a:buSzPts val="2700"/>
              <a:buFont typeface="Open Sans"/>
              <a:buChar char="-"/>
            </a:pPr>
            <a:r>
              <a:rPr lang="en-US" sz="2700">
                <a:solidFill>
                  <a:schemeClr val="dk1"/>
                </a:solidFill>
                <a:latin typeface="Open Sans"/>
                <a:ea typeface="Open Sans"/>
                <a:cs typeface="Open Sans"/>
                <a:sym typeface="Open Sans"/>
              </a:rPr>
              <a:t>Designed using the SSD Architecture which is </a:t>
            </a:r>
            <a:r>
              <a:rPr lang="en-US" sz="2700">
                <a:solidFill>
                  <a:schemeClr val="dk1"/>
                </a:solidFill>
                <a:latin typeface="Open Sans"/>
                <a:ea typeface="Open Sans"/>
                <a:cs typeface="Open Sans"/>
                <a:sym typeface="Open Sans"/>
              </a:rPr>
              <a:t>efficient</a:t>
            </a:r>
            <a:r>
              <a:rPr lang="en-US" sz="2700">
                <a:solidFill>
                  <a:schemeClr val="dk1"/>
                </a:solidFill>
                <a:latin typeface="Open Sans"/>
                <a:ea typeface="Open Sans"/>
                <a:cs typeface="Open Sans"/>
                <a:sym typeface="Open Sans"/>
              </a:rPr>
              <a:t> in compute and accurate in classification</a:t>
            </a:r>
            <a:endParaRPr sz="2700">
              <a:solidFill>
                <a:schemeClr val="dk1"/>
              </a:solidFill>
              <a:latin typeface="Open Sans"/>
              <a:ea typeface="Open Sans"/>
              <a:cs typeface="Open Sans"/>
              <a:sym typeface="Open Sans"/>
            </a:endParaRPr>
          </a:p>
        </p:txBody>
      </p:sp>
      <p:sp>
        <p:nvSpPr>
          <p:cNvPr id="98" name="Google Shape;98;p1"/>
          <p:cNvSpPr txBox="1"/>
          <p:nvPr/>
        </p:nvSpPr>
        <p:spPr>
          <a:xfrm>
            <a:off x="9454116" y="9278732"/>
            <a:ext cx="14454600" cy="80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OUR SOLUTION</a:t>
            </a:r>
            <a:endParaRPr/>
          </a:p>
        </p:txBody>
      </p:sp>
      <p:sp>
        <p:nvSpPr>
          <p:cNvPr id="99" name="Google Shape;99;p1"/>
          <p:cNvSpPr/>
          <p:nvPr/>
        </p:nvSpPr>
        <p:spPr>
          <a:xfrm>
            <a:off x="24456700" y="10223775"/>
            <a:ext cx="7768200" cy="844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4">
                <a:solidFill>
                  <a:schemeClr val="dk1"/>
                </a:solidFill>
                <a:latin typeface="Open Sans"/>
                <a:ea typeface="Open Sans"/>
                <a:cs typeface="Open Sans"/>
                <a:sym typeface="Open Sans"/>
              </a:rPr>
              <a:t>To collect our training data we are working with the American River Parkway Foundation and Intel to collect new images that will be annotated. This will ensure that as our increase the accuracy of our algorithm we are also </a:t>
            </a:r>
            <a:r>
              <a:rPr lang="en-US" sz="2304">
                <a:solidFill>
                  <a:schemeClr val="dk1"/>
                </a:solidFill>
                <a:latin typeface="Open Sans"/>
                <a:ea typeface="Open Sans"/>
                <a:cs typeface="Open Sans"/>
                <a:sym typeface="Open Sans"/>
              </a:rPr>
              <a:t>benefiting</a:t>
            </a:r>
            <a:r>
              <a:rPr lang="en-US" sz="2304">
                <a:solidFill>
                  <a:schemeClr val="dk1"/>
                </a:solidFill>
                <a:latin typeface="Open Sans"/>
                <a:ea typeface="Open Sans"/>
                <a:cs typeface="Open Sans"/>
                <a:sym typeface="Open Sans"/>
              </a:rPr>
              <a:t> the community. The American River Parkway is interested in using this software to report how much litter their “1 Mile” partners are cleaning each month.  </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Initial test clean-up:</a:t>
            </a:r>
            <a:endParaRPr b="1" sz="2304">
              <a:solidFill>
                <a:schemeClr val="dk1"/>
              </a:solidFill>
              <a:latin typeface="Open Sans"/>
              <a:ea typeface="Open Sans"/>
              <a:cs typeface="Open Sans"/>
              <a:sym typeface="Open Sans"/>
            </a:endParaRPr>
          </a:p>
          <a:p>
            <a:pPr indent="-374904" lvl="0" marL="4572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Brown’s Ravine 1 Mile Section</a:t>
            </a:r>
            <a:endParaRPr sz="2304">
              <a:solidFill>
                <a:schemeClr val="dk1"/>
              </a:solidFill>
              <a:latin typeface="Open Sans"/>
              <a:ea typeface="Open Sans"/>
              <a:cs typeface="Open Sans"/>
              <a:sym typeface="Open Sans"/>
            </a:endParaRPr>
          </a:p>
          <a:p>
            <a:pPr indent="-374904" lvl="1" marL="9144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3 volunteers participating</a:t>
            </a:r>
            <a:endParaRPr sz="2304">
              <a:solidFill>
                <a:schemeClr val="dk1"/>
              </a:solidFill>
              <a:latin typeface="Open Sans"/>
              <a:ea typeface="Open Sans"/>
              <a:cs typeface="Open Sans"/>
              <a:sym typeface="Open Sans"/>
            </a:endParaRPr>
          </a:p>
          <a:p>
            <a:pPr indent="-374904" lvl="1" marL="914400" marR="0" rtl="0" algn="l">
              <a:spcBef>
                <a:spcPts val="0"/>
              </a:spcBef>
              <a:spcAft>
                <a:spcPts val="0"/>
              </a:spcAft>
              <a:buClr>
                <a:schemeClr val="dk1"/>
              </a:buClr>
              <a:buSzPts val="2304"/>
              <a:buFont typeface="Open Sans"/>
              <a:buChar char="-"/>
            </a:pPr>
            <a:r>
              <a:rPr lang="en-US" sz="2304">
                <a:solidFill>
                  <a:schemeClr val="dk1"/>
                </a:solidFill>
                <a:latin typeface="Open Sans"/>
                <a:ea typeface="Open Sans"/>
                <a:cs typeface="Open Sans"/>
                <a:sym typeface="Open Sans"/>
              </a:rPr>
              <a:t>100 images collected</a:t>
            </a:r>
            <a:endParaRPr sz="2304">
              <a:solidFill>
                <a:schemeClr val="dk1"/>
              </a:solidFill>
              <a:latin typeface="Open Sans"/>
              <a:ea typeface="Open Sans"/>
              <a:cs typeface="Open Sans"/>
              <a:sym typeface="Open Sans"/>
            </a:endParaRPr>
          </a:p>
          <a:p>
            <a:pPr indent="0" lvl="0" marL="914400" marR="0" rtl="0" algn="l">
              <a:spcBef>
                <a:spcPts val="0"/>
              </a:spcBef>
              <a:spcAft>
                <a:spcPts val="0"/>
              </a:spcAft>
              <a:buNone/>
            </a:pPr>
            <a:r>
              <a:t/>
            </a:r>
            <a:endParaRPr b="1"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How to improve:</a:t>
            </a:r>
            <a:endParaRPr b="1"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Problem 1</a:t>
            </a:r>
            <a:r>
              <a:rPr lang="en-US" sz="2304">
                <a:solidFill>
                  <a:schemeClr val="dk1"/>
                </a:solidFill>
                <a:latin typeface="Open Sans"/>
                <a:ea typeface="Open Sans"/>
                <a:cs typeface="Open Sans"/>
                <a:sym typeface="Open Sans"/>
              </a:rPr>
              <a:t>: Initial instructions were marked as spam for some people</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Answer</a:t>
            </a:r>
            <a:r>
              <a:rPr lang="en-US" sz="2304">
                <a:solidFill>
                  <a:schemeClr val="dk1"/>
                </a:solidFill>
                <a:latin typeface="Open Sans"/>
                <a:ea typeface="Open Sans"/>
                <a:cs typeface="Open Sans"/>
                <a:sym typeface="Open Sans"/>
              </a:rPr>
              <a:t>: Ensure that the organizer sends the link</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Problem 2</a:t>
            </a:r>
            <a:r>
              <a:rPr lang="en-US" sz="2304">
                <a:solidFill>
                  <a:schemeClr val="dk1"/>
                </a:solidFill>
                <a:latin typeface="Open Sans"/>
                <a:ea typeface="Open Sans"/>
                <a:cs typeface="Open Sans"/>
                <a:sym typeface="Open Sans"/>
              </a:rPr>
              <a:t>: Switching back and </a:t>
            </a:r>
            <a:r>
              <a:rPr lang="en-US" sz="2304">
                <a:solidFill>
                  <a:schemeClr val="dk1"/>
                </a:solidFill>
                <a:latin typeface="Open Sans"/>
                <a:ea typeface="Open Sans"/>
                <a:cs typeface="Open Sans"/>
                <a:sym typeface="Open Sans"/>
              </a:rPr>
              <a:t>forth</a:t>
            </a:r>
            <a:r>
              <a:rPr lang="en-US" sz="2304">
                <a:solidFill>
                  <a:schemeClr val="dk1"/>
                </a:solidFill>
                <a:latin typeface="Open Sans"/>
                <a:ea typeface="Open Sans"/>
                <a:cs typeface="Open Sans"/>
                <a:sym typeface="Open Sans"/>
              </a:rPr>
              <a:t> was difficult</a:t>
            </a:r>
            <a:endParaRPr sz="2304">
              <a:solidFill>
                <a:schemeClr val="dk1"/>
              </a:solidFill>
              <a:latin typeface="Open Sans"/>
              <a:ea typeface="Open Sans"/>
              <a:cs typeface="Open Sans"/>
              <a:sym typeface="Open Sans"/>
            </a:endParaRPr>
          </a:p>
          <a:p>
            <a:pPr indent="0" lvl="0" marL="0" marR="0" rtl="0" algn="l">
              <a:spcBef>
                <a:spcPts val="0"/>
              </a:spcBef>
              <a:spcAft>
                <a:spcPts val="0"/>
              </a:spcAft>
              <a:buNone/>
            </a:pPr>
            <a:r>
              <a:rPr b="1" lang="en-US" sz="2304">
                <a:solidFill>
                  <a:schemeClr val="dk1"/>
                </a:solidFill>
                <a:latin typeface="Open Sans"/>
                <a:ea typeface="Open Sans"/>
                <a:cs typeface="Open Sans"/>
                <a:sym typeface="Open Sans"/>
              </a:rPr>
              <a:t>Answer</a:t>
            </a:r>
            <a:r>
              <a:rPr lang="en-US" sz="2304">
                <a:solidFill>
                  <a:schemeClr val="dk1"/>
                </a:solidFill>
                <a:latin typeface="Open Sans"/>
                <a:ea typeface="Open Sans"/>
                <a:cs typeface="Open Sans"/>
                <a:sym typeface="Open Sans"/>
              </a:rPr>
              <a:t>: Try have 1 person within a group be designated photo taker</a:t>
            </a:r>
            <a:endParaRPr sz="2304">
              <a:solidFill>
                <a:schemeClr val="dk1"/>
              </a:solidFill>
              <a:latin typeface="Open Sans"/>
              <a:ea typeface="Open Sans"/>
              <a:cs typeface="Open Sans"/>
              <a:sym typeface="Open Sans"/>
            </a:endParaRPr>
          </a:p>
        </p:txBody>
      </p:sp>
      <p:sp>
        <p:nvSpPr>
          <p:cNvPr id="100" name="Google Shape;100;p1"/>
          <p:cNvSpPr txBox="1"/>
          <p:nvPr/>
        </p:nvSpPr>
        <p:spPr>
          <a:xfrm>
            <a:off x="24057391" y="9339531"/>
            <a:ext cx="8192700" cy="80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8">
                <a:solidFill>
                  <a:schemeClr val="dk1"/>
                </a:solidFill>
                <a:latin typeface="Open Sans"/>
                <a:ea typeface="Open Sans"/>
                <a:cs typeface="Open Sans"/>
                <a:sym typeface="Open Sans"/>
              </a:rPr>
              <a:t>COMMUNITY IMPACT</a:t>
            </a:r>
            <a:endParaRPr/>
          </a:p>
        </p:txBody>
      </p:sp>
      <p:pic>
        <p:nvPicPr>
          <p:cNvPr id="101" name="Google Shape;101;p1"/>
          <p:cNvPicPr preferRelativeResize="0"/>
          <p:nvPr/>
        </p:nvPicPr>
        <p:blipFill rotWithShape="1">
          <a:blip r:embed="rId5">
            <a:alphaModFix/>
          </a:blip>
          <a:srcRect b="0" l="0" r="0" t="0"/>
          <a:stretch/>
        </p:blipFill>
        <p:spPr>
          <a:xfrm>
            <a:off x="27262513" y="2078236"/>
            <a:ext cx="5007048" cy="1145738"/>
          </a:xfrm>
          <a:prstGeom prst="rect">
            <a:avLst/>
          </a:prstGeom>
          <a:noFill/>
          <a:ln>
            <a:noFill/>
          </a:ln>
        </p:spPr>
      </p:pic>
      <p:pic>
        <p:nvPicPr>
          <p:cNvPr id="102" name="Google Shape;102;p1"/>
          <p:cNvPicPr preferRelativeResize="0"/>
          <p:nvPr/>
        </p:nvPicPr>
        <p:blipFill rotWithShape="1">
          <a:blip r:embed="rId6">
            <a:alphaModFix/>
          </a:blip>
          <a:srcRect b="0" l="0" r="0" t="0"/>
          <a:stretch/>
        </p:blipFill>
        <p:spPr>
          <a:xfrm>
            <a:off x="27241214" y="3334870"/>
            <a:ext cx="5049624" cy="1139546"/>
          </a:xfrm>
          <a:prstGeom prst="rect">
            <a:avLst/>
          </a:prstGeom>
          <a:noFill/>
          <a:ln>
            <a:noFill/>
          </a:ln>
        </p:spPr>
      </p:pic>
      <p:pic>
        <p:nvPicPr>
          <p:cNvPr id="103" name="Google Shape;103;p1"/>
          <p:cNvPicPr preferRelativeResize="0"/>
          <p:nvPr/>
        </p:nvPicPr>
        <p:blipFill>
          <a:blip r:embed="rId7">
            <a:alphaModFix/>
          </a:blip>
          <a:stretch>
            <a:fillRect/>
          </a:stretch>
        </p:blipFill>
        <p:spPr>
          <a:xfrm>
            <a:off x="10256899" y="16531975"/>
            <a:ext cx="12856274" cy="3643075"/>
          </a:xfrm>
          <a:prstGeom prst="rect">
            <a:avLst/>
          </a:prstGeom>
          <a:noFill/>
          <a:ln cap="flat" cmpd="sng" w="63500">
            <a:solidFill>
              <a:srgbClr val="C4B581"/>
            </a:solidFill>
            <a:prstDash val="solid"/>
            <a:miter lim="8000"/>
            <a:headEnd len="sm" w="sm" type="none"/>
            <a:tailEnd len="sm" w="sm" type="none"/>
          </a:ln>
        </p:spPr>
      </p:pic>
      <p:pic>
        <p:nvPicPr>
          <p:cNvPr id="104" name="Google Shape;104;p1"/>
          <p:cNvPicPr preferRelativeResize="0"/>
          <p:nvPr/>
        </p:nvPicPr>
        <p:blipFill>
          <a:blip r:embed="rId8">
            <a:alphaModFix/>
          </a:blip>
          <a:stretch>
            <a:fillRect/>
          </a:stretch>
        </p:blipFill>
        <p:spPr>
          <a:xfrm>
            <a:off x="1802108" y="17052764"/>
            <a:ext cx="5979581" cy="2601475"/>
          </a:xfrm>
          <a:prstGeom prst="rect">
            <a:avLst/>
          </a:prstGeom>
          <a:noFill/>
          <a:ln cap="flat" cmpd="sng" w="63500">
            <a:solidFill>
              <a:srgbClr val="C4B581"/>
            </a:solidFill>
            <a:prstDash val="solid"/>
            <a:miter lim="8000"/>
            <a:headEnd len="sm" w="sm" type="none"/>
            <a:tailEnd len="sm" w="sm" type="none"/>
          </a:ln>
        </p:spPr>
      </p:pic>
      <p:pic>
        <p:nvPicPr>
          <p:cNvPr id="105" name="Google Shape;105;p1"/>
          <p:cNvPicPr preferRelativeResize="0"/>
          <p:nvPr/>
        </p:nvPicPr>
        <p:blipFill>
          <a:blip r:embed="rId9">
            <a:alphaModFix/>
          </a:blip>
          <a:stretch>
            <a:fillRect/>
          </a:stretch>
        </p:blipFill>
        <p:spPr>
          <a:xfrm>
            <a:off x="17254375" y="10283150"/>
            <a:ext cx="6412973" cy="4275325"/>
          </a:xfrm>
          <a:prstGeom prst="rect">
            <a:avLst/>
          </a:prstGeom>
          <a:noFill/>
          <a:ln>
            <a:noFill/>
          </a:ln>
        </p:spPr>
      </p:pic>
      <p:sp>
        <p:nvSpPr>
          <p:cNvPr id="106" name="Google Shape;106;p1"/>
          <p:cNvSpPr txBox="1"/>
          <p:nvPr/>
        </p:nvSpPr>
        <p:spPr>
          <a:xfrm>
            <a:off x="17452751" y="14631145"/>
            <a:ext cx="6016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1: Object Bounding Box and Classification</a:t>
            </a:r>
            <a:endParaRPr/>
          </a:p>
        </p:txBody>
      </p:sp>
      <p:sp>
        <p:nvSpPr>
          <p:cNvPr id="107" name="Google Shape;107;p1"/>
          <p:cNvSpPr txBox="1"/>
          <p:nvPr/>
        </p:nvSpPr>
        <p:spPr>
          <a:xfrm>
            <a:off x="1783801" y="19761408"/>
            <a:ext cx="60162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000">
                <a:solidFill>
                  <a:schemeClr val="dk1"/>
                </a:solidFill>
                <a:latin typeface="Open Sans"/>
                <a:ea typeface="Open Sans"/>
                <a:cs typeface="Open Sans"/>
                <a:sym typeface="Open Sans"/>
              </a:rPr>
              <a:t>Figure 3: Rest API Concept</a:t>
            </a:r>
            <a:endParaRPr/>
          </a:p>
        </p:txBody>
      </p:sp>
      <p:pic>
        <p:nvPicPr>
          <p:cNvPr id="108" name="Google Shape;108;p1"/>
          <p:cNvPicPr preferRelativeResize="0"/>
          <p:nvPr/>
        </p:nvPicPr>
        <p:blipFill>
          <a:blip r:embed="rId10">
            <a:alphaModFix/>
          </a:blip>
          <a:stretch>
            <a:fillRect/>
          </a:stretch>
        </p:blipFill>
        <p:spPr>
          <a:xfrm>
            <a:off x="26805175" y="18409050"/>
            <a:ext cx="2534525" cy="1766000"/>
          </a:xfrm>
          <a:prstGeom prst="rect">
            <a:avLst/>
          </a:prstGeom>
          <a:noFill/>
          <a:ln>
            <a:noFill/>
          </a:ln>
        </p:spPr>
      </p:pic>
      <p:pic>
        <p:nvPicPr>
          <p:cNvPr id="109" name="Google Shape;109;p1"/>
          <p:cNvPicPr preferRelativeResize="0"/>
          <p:nvPr/>
        </p:nvPicPr>
        <p:blipFill>
          <a:blip r:embed="rId11">
            <a:alphaModFix/>
          </a:blip>
          <a:stretch>
            <a:fillRect/>
          </a:stretch>
        </p:blipFill>
        <p:spPr>
          <a:xfrm>
            <a:off x="24584616" y="18409054"/>
            <a:ext cx="1634818" cy="1766000"/>
          </a:xfrm>
          <a:prstGeom prst="rect">
            <a:avLst/>
          </a:prstGeom>
          <a:noFill/>
          <a:ln cap="flat" cmpd="sng" w="63500">
            <a:solidFill>
              <a:srgbClr val="C4B581"/>
            </a:solidFill>
            <a:prstDash val="solid"/>
            <a:miter lim="8000"/>
            <a:headEnd len="sm" w="sm" type="none"/>
            <a:tailEnd len="sm" w="sm" type="none"/>
          </a:ln>
        </p:spPr>
      </p:pic>
      <p:pic>
        <p:nvPicPr>
          <p:cNvPr id="110" name="Google Shape;110;p1"/>
          <p:cNvPicPr preferRelativeResize="0"/>
          <p:nvPr/>
        </p:nvPicPr>
        <p:blipFill>
          <a:blip r:embed="rId12">
            <a:alphaModFix/>
          </a:blip>
          <a:stretch>
            <a:fillRect/>
          </a:stretch>
        </p:blipFill>
        <p:spPr>
          <a:xfrm>
            <a:off x="29925438" y="18409048"/>
            <a:ext cx="1766000" cy="1766000"/>
          </a:xfrm>
          <a:prstGeom prst="rect">
            <a:avLst/>
          </a:prstGeom>
          <a:noFill/>
          <a:ln>
            <a:noFill/>
          </a:ln>
        </p:spPr>
      </p:pic>
      <p:pic>
        <p:nvPicPr>
          <p:cNvPr id="111" name="Google Shape;111;p1"/>
          <p:cNvPicPr preferRelativeResize="0"/>
          <p:nvPr/>
        </p:nvPicPr>
        <p:blipFill>
          <a:blip r:embed="rId13">
            <a:alphaModFix/>
          </a:blip>
          <a:stretch>
            <a:fillRect/>
          </a:stretch>
        </p:blipFill>
        <p:spPr>
          <a:xfrm>
            <a:off x="28499300" y="5705395"/>
            <a:ext cx="3577700" cy="2403157"/>
          </a:xfrm>
          <a:prstGeom prst="rect">
            <a:avLst/>
          </a:prstGeom>
          <a:noFill/>
          <a:ln>
            <a:noFill/>
          </a:ln>
        </p:spPr>
      </p:pic>
      <p:pic>
        <p:nvPicPr>
          <p:cNvPr id="112" name="Google Shape;112;p1"/>
          <p:cNvPicPr preferRelativeResize="0"/>
          <p:nvPr/>
        </p:nvPicPr>
        <p:blipFill>
          <a:blip r:embed="rId14">
            <a:alphaModFix/>
          </a:blip>
          <a:stretch>
            <a:fillRect/>
          </a:stretch>
        </p:blipFill>
        <p:spPr>
          <a:xfrm>
            <a:off x="1586350" y="5878837"/>
            <a:ext cx="3577702" cy="2377575"/>
          </a:xfrm>
          <a:prstGeom prst="rect">
            <a:avLst/>
          </a:prstGeom>
          <a:noFill/>
          <a:ln>
            <a:noFill/>
          </a:ln>
        </p:spPr>
      </p:pic>
      <p:pic>
        <p:nvPicPr>
          <p:cNvPr id="113" name="Google Shape;113;p1"/>
          <p:cNvPicPr preferRelativeResize="0"/>
          <p:nvPr/>
        </p:nvPicPr>
        <p:blipFill>
          <a:blip r:embed="rId15">
            <a:alphaModFix/>
          </a:blip>
          <a:stretch>
            <a:fillRect/>
          </a:stretch>
        </p:blipFill>
        <p:spPr>
          <a:xfrm>
            <a:off x="1586350" y="2184000"/>
            <a:ext cx="4486180" cy="3441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2019-04-15T22:51:11Z</dcterms:created>
  <dc:creator>Windows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0x010100543E97C87BE2424196EAB27204B4BF6F</vt:lpwstr>
  </property>
</Properties>
</file>